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60" r:id="rId5"/>
    <p:sldId id="261" r:id="rId6"/>
    <p:sldId id="263" r:id="rId7"/>
    <p:sldId id="264" r:id="rId8"/>
    <p:sldId id="265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822-FA20-4970-B9C8-78A8AC7873AC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967A2-628E-41FC-86DF-C8C56EEDA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84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:notes"/>
          <p:cNvSpPr txBox="1">
            <a:spLocks noGrp="1"/>
          </p:cNvSpPr>
          <p:nvPr>
            <p:ph type="body" idx="1"/>
          </p:nvPr>
        </p:nvSpPr>
        <p:spPr>
          <a:xfrm>
            <a:off x="701675" y="4445162"/>
            <a:ext cx="5607050" cy="36368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54113"/>
            <a:ext cx="5540375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0403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:notes"/>
          <p:cNvSpPr txBox="1">
            <a:spLocks noGrp="1"/>
          </p:cNvSpPr>
          <p:nvPr>
            <p:ph type="body" idx="1"/>
          </p:nvPr>
        </p:nvSpPr>
        <p:spPr>
          <a:xfrm>
            <a:off x="701675" y="4445162"/>
            <a:ext cx="5607050" cy="36368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54113"/>
            <a:ext cx="5540375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6845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f7b3de2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54113"/>
            <a:ext cx="5540375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0f7b3de2c_0_33:notes"/>
          <p:cNvSpPr txBox="1">
            <a:spLocks noGrp="1"/>
          </p:cNvSpPr>
          <p:nvPr>
            <p:ph type="body" idx="1"/>
          </p:nvPr>
        </p:nvSpPr>
        <p:spPr>
          <a:xfrm>
            <a:off x="701675" y="4445162"/>
            <a:ext cx="5607000" cy="3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0f7b3de2c_0_33:notes"/>
          <p:cNvSpPr txBox="1">
            <a:spLocks noGrp="1"/>
          </p:cNvSpPr>
          <p:nvPr>
            <p:ph type="sldNum" idx="12"/>
          </p:nvPr>
        </p:nvSpPr>
        <p:spPr>
          <a:xfrm>
            <a:off x="3970340" y="8773473"/>
            <a:ext cx="3038400" cy="462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530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852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531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Cyber Security @SWCA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Greg McClelland And Amy </a:t>
            </a:r>
            <a:r>
              <a:rPr lang="en-US" dirty="0" err="1" smtClean="0"/>
              <a:t>ScHaKAT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16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314195" y="1670178"/>
            <a:ext cx="10515600" cy="948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Curriculum / Course of Study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838200" y="250666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40"/>
              <a:buFont typeface="Arial"/>
              <a:buNone/>
            </a:pPr>
            <a:r>
              <a:rPr lang="en-US" sz="4440" b="1" dirty="0"/>
              <a:t>Cyber Security</a:t>
            </a:r>
            <a:r>
              <a:rPr lang="en-US" sz="444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Courses</a:t>
            </a:r>
            <a:r>
              <a:rPr lang="en-US" sz="259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59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590" b="1" i="1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Junior Year             </a:t>
            </a:r>
            <a:r>
              <a:rPr lang="en-US" sz="1757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Periods 1-3</a:t>
            </a:r>
            <a:endParaRPr sz="1757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dirty="0"/>
              <a:t>Networking 145035</a:t>
            </a:r>
            <a:endParaRPr sz="259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dirty="0" smtClean="0"/>
              <a:t>Cyber Security 146005</a:t>
            </a: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59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590" b="1" i="1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Senior Year          </a:t>
            </a:r>
            <a:r>
              <a:rPr lang="en-US" sz="1757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Periods </a:t>
            </a:r>
            <a:r>
              <a:rPr lang="en-US" sz="1757" b="1" dirty="0"/>
              <a:t>6,7,8</a:t>
            </a:r>
            <a:endParaRPr sz="1757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dirty="0" smtClean="0"/>
              <a:t>Cyber Security Defense and Reinforcement 146010 </a:t>
            </a: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dirty="0" smtClean="0"/>
              <a:t>Cyber Security Testing and Response 146015</a:t>
            </a:r>
            <a:endParaRPr sz="259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endParaRPr sz="259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6" descr="http://artsedresearch.typepad.com/ohio/ODE%20Logo%20Color.jpg"/>
          <p:cNvPicPr preferRelativeResize="0"/>
          <p:nvPr/>
        </p:nvPicPr>
        <p:blipFill rotWithShape="1">
          <a:blip r:embed="rId3">
            <a:alphaModFix/>
          </a:blip>
          <a:srcRect b="13118"/>
          <a:stretch/>
        </p:blipFill>
        <p:spPr>
          <a:xfrm>
            <a:off x="314195" y="493258"/>
            <a:ext cx="6915150" cy="10462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03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5532"/>
          </a:xfrm>
        </p:spPr>
        <p:txBody>
          <a:bodyPr/>
          <a:lstStyle/>
          <a:p>
            <a:pPr algn="ctr"/>
            <a:r>
              <a:rPr lang="en-US" dirty="0" smtClean="0"/>
              <a:t>The Beginnings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50" y="1447800"/>
            <a:ext cx="9573604" cy="4800599"/>
          </a:xfrm>
        </p:spPr>
        <p:txBody>
          <a:bodyPr/>
          <a:lstStyle/>
          <a:p>
            <a:r>
              <a:rPr lang="en-US" dirty="0" smtClean="0"/>
              <a:t>Took over the Program in 2017</a:t>
            </a:r>
          </a:p>
          <a:p>
            <a:pPr lvl="1"/>
            <a:r>
              <a:rPr lang="en-US" dirty="0" smtClean="0"/>
              <a:t>PLTW Trained in Computer Science</a:t>
            </a:r>
          </a:p>
          <a:p>
            <a:pPr lvl="1"/>
            <a:r>
              <a:rPr lang="en-US" dirty="0" smtClean="0"/>
              <a:t>History Teacher for 15 Years</a:t>
            </a:r>
          </a:p>
          <a:p>
            <a:r>
              <a:rPr lang="en-US" dirty="0" smtClean="0"/>
              <a:t>Class Sizes range from 14 – 20 (MAX is 24)</a:t>
            </a:r>
          </a:p>
          <a:p>
            <a:r>
              <a:rPr lang="en-US" dirty="0" smtClean="0"/>
              <a:t>Dedicated Lab Space and Classroom Space</a:t>
            </a:r>
          </a:p>
          <a:p>
            <a:pPr lvl="1"/>
            <a:r>
              <a:rPr lang="en-US" dirty="0" smtClean="0"/>
              <a:t>Focus on Networking, Programming(JAVA, Python, Linux)</a:t>
            </a:r>
          </a:p>
          <a:p>
            <a:pPr lvl="1"/>
            <a:r>
              <a:rPr lang="en-US" dirty="0" smtClean="0"/>
              <a:t>Packet Tracer(CISCO, Marcraft Industries)</a:t>
            </a:r>
          </a:p>
          <a:p>
            <a:pPr lvl="1"/>
            <a:r>
              <a:rPr lang="en-US" dirty="0" smtClean="0"/>
              <a:t>IoT Devices (Arduino, Raspberry Pi)</a:t>
            </a:r>
            <a:endParaRPr lang="en-US" dirty="0"/>
          </a:p>
        </p:txBody>
      </p:sp>
      <p:pic>
        <p:nvPicPr>
          <p:cNvPr id="4" name="Google Shape;13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07525" y="4250500"/>
            <a:ext cx="5040740" cy="2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00340" y="897800"/>
            <a:ext cx="3247925" cy="32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550" y="4938907"/>
            <a:ext cx="2590800" cy="1762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64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>
            <a:spLocks noGrp="1"/>
          </p:cNvSpPr>
          <p:nvPr>
            <p:ph type="title"/>
          </p:nvPr>
        </p:nvSpPr>
        <p:spPr>
          <a:xfrm>
            <a:off x="959668" y="461966"/>
            <a:ext cx="5208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Certifications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7550" y="1543668"/>
            <a:ext cx="9447662" cy="5314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78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bs.twimg.com/media/D48B0uQW0AEHOHJ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336" y="0"/>
            <a:ext cx="7037705" cy="703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00468"/>
            <a:ext cx="8946541" cy="4195481"/>
          </a:xfrm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337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Internships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63" y="2097088"/>
            <a:ext cx="3009900" cy="1428750"/>
          </a:xfrm>
          <a:prstGeom prst="rect">
            <a:avLst/>
          </a:prstGeom>
        </p:spPr>
      </p:pic>
      <p:pic>
        <p:nvPicPr>
          <p:cNvPr id="5" name="Picture 4" descr="Image result for mt carmel healt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3" b="28784"/>
          <a:stretch/>
        </p:blipFill>
        <p:spPr bwMode="auto">
          <a:xfrm>
            <a:off x="2449194" y="3829050"/>
            <a:ext cx="2903855" cy="20193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882" y="992188"/>
            <a:ext cx="2079943" cy="2132012"/>
          </a:xfrm>
          <a:prstGeom prst="rect">
            <a:avLst/>
          </a:prstGeom>
        </p:spPr>
      </p:pic>
      <p:pic>
        <p:nvPicPr>
          <p:cNvPr id="7" name="Picture 6" descr="Image result for root insuranc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168" y="1205547"/>
            <a:ext cx="3425507" cy="2061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3854103"/>
            <a:ext cx="4171950" cy="207044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299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/>
              <a:t>INITIAL PLANS</a:t>
            </a:r>
            <a:endParaRPr/>
          </a:p>
        </p:txBody>
      </p:sp>
      <p:sp>
        <p:nvSpPr>
          <p:cNvPr id="241" name="Google Shape;241;p20"/>
          <p:cNvSpPr txBox="1">
            <a:spLocks noGrp="1"/>
          </p:cNvSpPr>
          <p:nvPr>
            <p:ph type="body" idx="1"/>
          </p:nvPr>
        </p:nvSpPr>
        <p:spPr>
          <a:xfrm>
            <a:off x="522287" y="154463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6-8 Week Internship</a:t>
            </a:r>
            <a:endParaRPr dirty="0"/>
          </a:p>
          <a:p>
            <a:pPr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4-6 students participating</a:t>
            </a:r>
            <a:endParaRPr dirty="0"/>
          </a:p>
          <a:p>
            <a:pPr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Potential growth moving into </a:t>
            </a:r>
            <a:r>
              <a:rPr lang="en-US" dirty="0" smtClean="0"/>
              <a:t>2019-2020</a:t>
            </a:r>
          </a:p>
          <a:p>
            <a:pPr marL="685800" lvl="1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 smtClean="0"/>
              <a:t>UPDATE: Ohio Health Took 6 </a:t>
            </a:r>
            <a:r>
              <a:rPr lang="en-US" dirty="0" smtClean="0"/>
              <a:t>Students </a:t>
            </a:r>
            <a:r>
              <a:rPr lang="en-US" dirty="0" smtClean="0"/>
              <a:t>in 2020</a:t>
            </a:r>
            <a:endParaRPr dirty="0"/>
          </a:p>
          <a:p>
            <a:pPr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Students would have idea of specific area before entering into </a:t>
            </a:r>
            <a:r>
              <a:rPr lang="en-US" dirty="0" smtClean="0"/>
              <a:t>internship</a:t>
            </a:r>
          </a:p>
          <a:p>
            <a:pPr lvl="1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 smtClean="0"/>
              <a:t>Networking</a:t>
            </a:r>
          </a:p>
          <a:p>
            <a:pPr lvl="1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 smtClean="0"/>
              <a:t>Incident Risk Management</a:t>
            </a:r>
            <a:endParaRPr lang="en-US" dirty="0" smtClean="0"/>
          </a:p>
          <a:p>
            <a:pPr lvl="1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 smtClean="0"/>
              <a:t>Access Identity Management</a:t>
            </a:r>
          </a:p>
          <a:p>
            <a:pPr lvl="1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 smtClean="0"/>
              <a:t>Defense and Reinforcement</a:t>
            </a:r>
          </a:p>
          <a:p>
            <a:pPr marL="457200" lvl="1" indent="0">
              <a:lnSpc>
                <a:spcPct val="120000"/>
              </a:lnSpc>
              <a:buClr>
                <a:schemeClr val="lt1"/>
              </a:buClr>
              <a:buSzPts val="3000"/>
              <a:buNone/>
            </a:pP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0468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 dirty="0" smtClean="0"/>
              <a:t>Reality and Effects</a:t>
            </a:r>
            <a:endParaRPr dirty="0"/>
          </a:p>
        </p:txBody>
      </p:sp>
      <p:sp>
        <p:nvSpPr>
          <p:cNvPr id="247" name="Google Shape;247;p21"/>
          <p:cNvSpPr txBox="1">
            <a:spLocks noGrp="1"/>
          </p:cNvSpPr>
          <p:nvPr>
            <p:ph type="body" idx="1"/>
          </p:nvPr>
        </p:nvSpPr>
        <p:spPr>
          <a:xfrm>
            <a:off x="474662" y="1725611"/>
            <a:ext cx="10850563" cy="457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Teacher failure to prepare students for necessities of </a:t>
            </a:r>
            <a:r>
              <a:rPr lang="en-US" dirty="0" smtClean="0"/>
              <a:t>internships</a:t>
            </a:r>
            <a:endParaRPr dirty="0" smtClean="0"/>
          </a:p>
          <a:p>
            <a:pPr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Wingdings" panose="05000000000000000000" pitchFamily="2" charset="2"/>
              <a:buChar char="Ø"/>
            </a:pPr>
            <a:r>
              <a:rPr lang="en-US" dirty="0" smtClean="0"/>
              <a:t>Driving</a:t>
            </a:r>
            <a:endParaRPr dirty="0"/>
          </a:p>
          <a:p>
            <a:pPr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Wingdings" panose="05000000000000000000" pitchFamily="2" charset="2"/>
              <a:buChar char="Ø"/>
            </a:pPr>
            <a:r>
              <a:rPr lang="en-US" dirty="0"/>
              <a:t>Schedule conflicts</a:t>
            </a:r>
            <a:endParaRPr dirty="0"/>
          </a:p>
          <a:p>
            <a:pPr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Wingdings" panose="05000000000000000000" pitchFamily="2" charset="2"/>
              <a:buChar char="Ø"/>
            </a:pPr>
            <a:r>
              <a:rPr lang="en-US" dirty="0"/>
              <a:t>Willingness of students to step outside comfort </a:t>
            </a:r>
            <a:r>
              <a:rPr lang="en-US" dirty="0" smtClean="0"/>
              <a:t>zone</a:t>
            </a:r>
            <a:endParaRPr dirty="0"/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2 of the 4 students on internship passed Security + </a:t>
            </a:r>
          </a:p>
          <a:p>
            <a:pPr lvl="0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They all acknowledged it was a good experience</a:t>
            </a:r>
          </a:p>
          <a:p>
            <a:pPr lvl="0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They all acknowledged it was harder than a typical school day</a:t>
            </a:r>
          </a:p>
          <a:p>
            <a:pPr lvl="0">
              <a:lnSpc>
                <a:spcPct val="120000"/>
              </a:lnSpc>
              <a:buClr>
                <a:schemeClr val="lt1"/>
              </a:buClr>
              <a:buSzPts val="3000"/>
              <a:buFont typeface="Wingdings" panose="05000000000000000000" pitchFamily="2" charset="2"/>
              <a:buChar char="Ø"/>
            </a:pPr>
            <a:r>
              <a:rPr lang="en-US" dirty="0"/>
              <a:t>They all believe it was beneficial for their career plans</a:t>
            </a:r>
          </a:p>
          <a:p>
            <a:pPr marL="22860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 dirty="0"/>
          </a:p>
          <a:p>
            <a:pPr marL="685800" lvl="1" indent="-698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618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6482"/>
          </a:xfrm>
        </p:spPr>
        <p:txBody>
          <a:bodyPr/>
          <a:lstStyle/>
          <a:p>
            <a:pPr algn="ctr"/>
            <a:r>
              <a:rPr lang="en-US" dirty="0" smtClean="0"/>
              <a:t>New to 2020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219200"/>
            <a:ext cx="8946541" cy="4195481"/>
          </a:xfrm>
        </p:spPr>
        <p:txBody>
          <a:bodyPr/>
          <a:lstStyle/>
          <a:p>
            <a:r>
              <a:rPr lang="en-US" dirty="0" smtClean="0"/>
              <a:t>Used Connections within these companies to begin having conversations</a:t>
            </a:r>
          </a:p>
          <a:p>
            <a:r>
              <a:rPr lang="en-US" dirty="0" smtClean="0"/>
              <a:t>Shared core curriculum and invited for room observations</a:t>
            </a:r>
          </a:p>
          <a:p>
            <a:endParaRPr lang="en-US" dirty="0"/>
          </a:p>
        </p:txBody>
      </p:sp>
      <p:pic>
        <p:nvPicPr>
          <p:cNvPr id="4" name="Picture 3" descr="Image result for mt carmel health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3" b="28784"/>
          <a:stretch/>
        </p:blipFill>
        <p:spPr bwMode="auto">
          <a:xfrm>
            <a:off x="511809" y="2660808"/>
            <a:ext cx="2903855" cy="20193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Image result for root insuranc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800" y="2660808"/>
            <a:ext cx="3425507" cy="20615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36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Produce 10 more Security+ certified Students</a:t>
            </a:r>
          </a:p>
          <a:p>
            <a:r>
              <a:rPr lang="en-US" dirty="0" smtClean="0"/>
              <a:t>Bring in Ohio Means Jobs as partner for graduating students</a:t>
            </a:r>
          </a:p>
          <a:p>
            <a:r>
              <a:rPr lang="en-US" dirty="0" smtClean="0"/>
              <a:t>Move IT Fundamentals to Junior year and Add Network + to Senior year with Security +</a:t>
            </a:r>
          </a:p>
          <a:p>
            <a:r>
              <a:rPr lang="en-US" dirty="0" smtClean="0"/>
              <a:t>Find areas of Workforce development</a:t>
            </a:r>
          </a:p>
          <a:p>
            <a:pPr lvl="1"/>
            <a:r>
              <a:rPr lang="en-US" dirty="0" smtClean="0"/>
              <a:t>They are still 18 when they leave me and need continued </a:t>
            </a:r>
            <a:r>
              <a:rPr lang="en-US" dirty="0" smtClean="0"/>
              <a:t>guidance</a:t>
            </a:r>
          </a:p>
          <a:p>
            <a:pPr lvl="2"/>
            <a:r>
              <a:rPr lang="en-US" dirty="0" smtClean="0"/>
              <a:t>Ohio Means Jobs</a:t>
            </a:r>
          </a:p>
          <a:p>
            <a:pPr lvl="2"/>
            <a:r>
              <a:rPr lang="en-US" dirty="0" smtClean="0"/>
              <a:t>Goodwill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90377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211</TotalTime>
  <Words>261</Words>
  <Application>Microsoft Office PowerPoint</Application>
  <PresentationFormat>Widescreen</PresentationFormat>
  <Paragraphs>54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Twentieth Century</vt:lpstr>
      <vt:lpstr>Wingdings</vt:lpstr>
      <vt:lpstr>Wingdings 3</vt:lpstr>
      <vt:lpstr>Ion</vt:lpstr>
      <vt:lpstr>Cyber Security @SWCA</vt:lpstr>
      <vt:lpstr>Curriculum / Course of Study</vt:lpstr>
      <vt:lpstr>The Beginnings</vt:lpstr>
      <vt:lpstr>Certifications</vt:lpstr>
      <vt:lpstr>PowerPoint Presentation</vt:lpstr>
      <vt:lpstr>Internships</vt:lpstr>
      <vt:lpstr>INITIAL PLANS</vt:lpstr>
      <vt:lpstr>Reality and Effects</vt:lpstr>
      <vt:lpstr>New to 2020</vt:lpstr>
      <vt:lpstr>Final Goals</vt:lpstr>
    </vt:vector>
  </TitlesOfParts>
  <Company>South-Western City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@SWCA</dc:title>
  <dc:creator>Gregory McClelland</dc:creator>
  <cp:lastModifiedBy>Gregory McClelland</cp:lastModifiedBy>
  <cp:revision>6</cp:revision>
  <dcterms:created xsi:type="dcterms:W3CDTF">2020-02-14T13:14:18Z</dcterms:created>
  <dcterms:modified xsi:type="dcterms:W3CDTF">2020-02-19T19:44:17Z</dcterms:modified>
</cp:coreProperties>
</file>